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image25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74" r:id="rId4"/>
    <p:sldId id="275" r:id="rId5"/>
    <p:sldId id="282" r:id="rId6"/>
    <p:sldId id="270" r:id="rId7"/>
    <p:sldId id="267" r:id="rId8"/>
    <p:sldId id="276" r:id="rId9"/>
    <p:sldId id="268" r:id="rId10"/>
    <p:sldId id="278" r:id="rId11"/>
    <p:sldId id="279" r:id="rId12"/>
    <p:sldId id="277" r:id="rId13"/>
    <p:sldId id="281" r:id="rId14"/>
    <p:sldId id="280" r:id="rId15"/>
  </p:sldIdLst>
  <p:sldSz cx="12192000" cy="6858000"/>
  <p:notesSz cx="6705600" cy="8991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724E"/>
    <a:srgbClr val="1A4A38"/>
    <a:srgbClr val="204429"/>
    <a:srgbClr val="3169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7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2062E87-C0C2-4EF2-82F0-565774AB67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11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520292-EE5A-43F0-9F03-B4A19922E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132E-29A7-489F-8202-10758BC8C0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9610CE-5911-44BF-A44A-EB3E88A62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3BF5E-EF2B-4EB7-8266-51958694A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DB1D-4A22-4AAC-AFC1-E010C4B60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862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AEB1D-B7EB-4EF4-9826-44FE6CFD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5A01BE-3257-4F8B-A4F2-5E706DE607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376246-2AA8-484D-B36F-CBD2E09ACF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57279-81EB-467B-AD59-0B84F811B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132E-29A7-489F-8202-10758BC8C0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985833-75EC-4D00-A985-51ACC67F4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B0E5E9-CE84-4AC5-9BF7-A312852E1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DB1D-4A22-4AAC-AFC1-E010C4B60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20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F05C0-3AFA-4C5B-B3B1-D855F05D4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BB28A3-E593-4925-A1DD-CB68C8B4E3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31D43-0D7F-42D7-8451-02037E007E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048174-59C8-4C2A-B39B-9E0E2A36F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132E-29A7-489F-8202-10758BC8C0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3A4995-B48D-4C42-9117-0088D056C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56FC9F-A897-4615-85C0-C86DF4655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DB1D-4A22-4AAC-AFC1-E010C4B60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512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86824-A194-49EB-AE05-5588CA19C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ED394-A260-4CFA-A676-4CB926BF40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EF469-8B44-4F31-8159-9DCA3F55A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132E-29A7-489F-8202-10758BC8C0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99DBC9-00E3-4CB8-A0AF-B9CF9CE4D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ACBAD1-DCC3-46C0-9360-6037A4E6F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DB1D-4A22-4AAC-AFC1-E010C4B60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491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1EB586A-DB83-4D2F-A65C-92EB8BCA5A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F26AE8-982C-4A07-9F6E-4AEA02A97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9A8A61-6F28-4ABF-B69E-F9F34182C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132E-29A7-489F-8202-10758BC8C0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CEBA3-8A98-4642-8554-6DDB5319F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47CB7-C41E-4654-8691-785689002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DB1D-4A22-4AAC-AFC1-E010C4B60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0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9A3594-C8CA-4DDD-BFDD-C2942D736B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518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ED8AA4A-1E1C-4B92-A13F-32A38CA8CE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350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B5DD9C3-2924-4FCF-819B-D3ADAB082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67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A88E105-57B2-4599-8C38-FD9D9A70BB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6920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12E5E99-B66B-470C-8534-ED2669C9A2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24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246E-ED6E-406D-B878-179ED8A44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63BE2-373A-4A71-A1BA-F70CC41A9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977A49-FD6E-4E3C-99FE-DDF4B9F2FF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B74929-2407-41CB-9123-B5777AD26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132E-29A7-489F-8202-10758BC8C0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C43D54-6611-46FA-9B07-DE5475A74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AF307F-59AE-421D-B8D2-73C87FCC0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DB1D-4A22-4AAC-AFC1-E010C4B60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166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BBB8-B247-4B3B-A5DF-C6217447E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5309F-EC1F-444D-B4E7-0101A2FC92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376A9D-196B-4F65-BB9C-4D76CD197B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62D73-172B-41F4-9E59-9F3D25D5C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9606B6-8007-4CDD-A91F-C7E62F38CB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65060E-F6CF-4970-B89A-75B88BA3A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132E-29A7-489F-8202-10758BC8C0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3D2D61-FFC6-43AC-A6F2-D5AAA7F38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623855-1A93-40F7-990C-BEA35DB94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DB1D-4A22-4AAC-AFC1-E010C4B60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845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BD6D81-ADCA-4D16-B73A-3DE880039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410B30-9800-480B-9851-627C39582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4132E-29A7-489F-8202-10758BC8C0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699AF1-E1B6-4B0C-B552-09E1F757E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6E85A-4192-476C-81C7-D9B13C2B3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0DB1D-4A22-4AAC-AFC1-E010C4B60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041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BA57EC-06A1-4C12-A562-E6F2DB48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2E7226-EFA7-43CB-A009-434602188C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BDC67-9E77-48CA-8EB5-20A6E9A75B0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4132E-29A7-489F-8202-10758BC8C076}" type="datetimeFigureOut">
              <a:rPr lang="en-US" smtClean="0"/>
              <a:t>6/5/2025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804D5-62A6-4E7D-919B-6153E43059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4DD5C-EC43-484D-8853-C2099CD34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0DB1D-4A22-4AAC-AFC1-E010C4B604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08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1" r:id="rId5"/>
    <p:sldLayoutId id="2147483662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usinessmen-group-silhouette-2103120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https://www.deanza.edu/career-training/graphic-design.html" TargetMode="External"/><Relationship Id="rId7" Type="http://schemas.openxmlformats.org/officeDocument/2006/relationships/hyperlink" Target="https://www.thewowstyle.com/these-4-indias-chicest-fashion-designers-that-are-writing-a-new-language-of-fashion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hyperlink" Target="https://dissolve.com/stock-photo/Attractive-young-female-photographer-working-professional-photo-royalty-free-image/101-D2115-181-545" TargetMode="External"/><Relationship Id="rId4" Type="http://schemas.openxmlformats.org/officeDocument/2006/relationships/image" Target="../media/image21.jpg"/><Relationship Id="rId9" Type="http://schemas.openxmlformats.org/officeDocument/2006/relationships/hyperlink" Target="https://www.pinterest.com/pin/396809417171158012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hyperlink" Target="https://www.raleyscrubs.com/3reasonsyoushouldshoponlinefornursingscrubs" TargetMode="External"/><Relationship Id="rId7" Type="http://schemas.openxmlformats.org/officeDocument/2006/relationships/hyperlink" Target="https://www.tallysoft.com/5-key-features-a-retail-point-of-sale-system-should-offer-sales-associates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hyperlink" Target="https://www.alibaba.com/product-detail/unisex-short-sleeve-smock-nurse-physician_60299612668.html" TargetMode="External"/><Relationship Id="rId4" Type="http://schemas.openxmlformats.org/officeDocument/2006/relationships/image" Target="../media/image25.jpg"/><Relationship Id="rId9" Type="http://schemas.openxmlformats.org/officeDocument/2006/relationships/hyperlink" Target="https://www.atriumstaff.com/business-attire-what-to-wear-and-when-to-wear-it/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domainpictures.net/view-image.php?image=56816&amp;picture=woman-in-business-suit" TargetMode="Externa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uccessunlimited-mantra.com/index.php/blog/ways-to-make-great-first-impressions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balleronabudget.com/2017/10/19/designer-dupe-chanel-medium-classic-flap-bag-4900-vs-125/" TargetMode="Externa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lollipuff.com/inside-a-medium-classic-chanel-double-flap-bag" TargetMode="Externa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lifewithjazz.com/2020/02/5-business-casual-outfit-ideas-styling-pieces-from-your-capsule-wardrobe/" TargetMode="External"/><Relationship Id="rId7" Type="http://schemas.openxmlformats.org/officeDocument/2006/relationships/hyperlink" Target="https://www.pinterest.com/pin/291537775848864056/" TargetMode="External"/><Relationship Id="rId12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11" Type="http://schemas.openxmlformats.org/officeDocument/2006/relationships/hyperlink" Target="https://www.morganhunter.com/2015/09/16/what-to-wear-business-casual-vs-business-professional/" TargetMode="External"/><Relationship Id="rId5" Type="http://schemas.openxmlformats.org/officeDocument/2006/relationships/hyperlink" Target="https://www.pinterest.com/pin/540713499012566883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13.jpg"/><Relationship Id="rId9" Type="http://schemas.openxmlformats.org/officeDocument/2006/relationships/hyperlink" Target="https://misslouie.com/2017/04/30/1-month-work-office-outfit-ideas-lookbook-for-women-business-professional-outfits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pin/396809417138951072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50423207-BC97-47D8-BE6A-FE0C55D8FFF1}"/>
              </a:ext>
            </a:extLst>
          </p:cNvPr>
          <p:cNvSpPr/>
          <p:nvPr/>
        </p:nvSpPr>
        <p:spPr>
          <a:xfrm>
            <a:off x="0" y="894829"/>
            <a:ext cx="12192000" cy="1838770"/>
          </a:xfrm>
          <a:prstGeom prst="rect">
            <a:avLst/>
          </a:prstGeom>
          <a:solidFill>
            <a:srgbClr val="36724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4C7C9F0-2A73-4C6C-AB2F-8B6C662641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621987" y="2037904"/>
            <a:ext cx="5798595" cy="43006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304D41A-C1AA-4818-AC46-83575B09B3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07" y="947976"/>
            <a:ext cx="1058351" cy="161580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1103830" y="883725"/>
            <a:ext cx="76858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ln/>
                <a:solidFill>
                  <a:schemeClr val="accent4"/>
                </a:solidFill>
              </a:rPr>
              <a:t>Dress For </a:t>
            </a:r>
            <a:r>
              <a:rPr lang="en-US" sz="7200" b="1" dirty="0">
                <a:ln/>
                <a:solidFill>
                  <a:schemeClr val="accent4"/>
                </a:solidFill>
                <a:latin typeface="Romman" panose="020B0604020202020204" charset="0"/>
              </a:rPr>
              <a:t>Success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EBA7B-0393-4633-B09F-643730D8B79F}"/>
              </a:ext>
            </a:extLst>
          </p:cNvPr>
          <p:cNvSpPr/>
          <p:nvPr/>
        </p:nvSpPr>
        <p:spPr>
          <a:xfrm>
            <a:off x="422262" y="1814214"/>
            <a:ext cx="10396480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400" b="1" dirty="0">
                <a:ln/>
                <a:solidFill>
                  <a:schemeClr val="bg1"/>
                </a:solidFill>
              </a:rPr>
              <a:t>                  Appearance and Nonverbal Communication</a:t>
            </a:r>
          </a:p>
          <a:p>
            <a:endParaRPr lang="en-US" sz="2400" b="1" dirty="0">
              <a:ln/>
              <a:solidFill>
                <a:schemeClr val="bg1"/>
              </a:solidFill>
            </a:endParaRPr>
          </a:p>
          <a:p>
            <a:endParaRPr lang="en-US" sz="2400" b="1" dirty="0">
              <a:ln/>
              <a:solidFill>
                <a:schemeClr val="bg1"/>
              </a:solidFill>
            </a:endParaRPr>
          </a:p>
          <a:p>
            <a:endParaRPr lang="en-US" sz="2400" b="1" dirty="0">
              <a:ln/>
              <a:solidFill>
                <a:schemeClr val="bg1"/>
              </a:solidFill>
            </a:endParaRPr>
          </a:p>
          <a:p>
            <a:endParaRPr lang="en-US" sz="2400" b="1" dirty="0">
              <a:ln/>
              <a:solidFill>
                <a:schemeClr val="bg1"/>
              </a:solidFill>
            </a:endParaRPr>
          </a:p>
          <a:p>
            <a:endParaRPr lang="en-US" sz="2400" b="1" dirty="0">
              <a:ln/>
              <a:solidFill>
                <a:schemeClr val="bg1"/>
              </a:solidFill>
            </a:endParaRPr>
          </a:p>
          <a:p>
            <a:endParaRPr lang="en-US" sz="2400" b="1" dirty="0">
              <a:ln/>
              <a:solidFill>
                <a:schemeClr val="bg1"/>
              </a:solidFill>
            </a:endParaRPr>
          </a:p>
          <a:p>
            <a:endParaRPr lang="en-US" sz="2400" b="1" dirty="0">
              <a:ln/>
              <a:solidFill>
                <a:schemeClr val="bg1"/>
              </a:solidFill>
            </a:endParaRPr>
          </a:p>
          <a:p>
            <a:endParaRPr lang="en-US" sz="2400" b="1" dirty="0">
              <a:ln/>
              <a:solidFill>
                <a:schemeClr val="bg1"/>
              </a:solidFill>
            </a:endParaRPr>
          </a:p>
          <a:p>
            <a:endParaRPr lang="en-US" sz="2400" b="1" dirty="0">
              <a:ln/>
              <a:solidFill>
                <a:schemeClr val="bg1"/>
              </a:solidFill>
            </a:endParaRPr>
          </a:p>
          <a:p>
            <a:r>
              <a:rPr lang="en-US" sz="2400" b="1" dirty="0">
                <a:ln/>
                <a:solidFill>
                  <a:schemeClr val="bg1"/>
                </a:solidFill>
              </a:rPr>
              <a:t>Transitions and Pathways Hub</a:t>
            </a:r>
          </a:p>
          <a:p>
            <a:r>
              <a:rPr lang="en-US" sz="2400" b="1" dirty="0">
                <a:ln/>
                <a:solidFill>
                  <a:schemeClr val="bg1"/>
                </a:solidFill>
              </a:rPr>
              <a:t>Division of Community Education</a:t>
            </a:r>
          </a:p>
        </p:txBody>
      </p:sp>
    </p:spTree>
    <p:extLst>
      <p:ext uri="{BB962C8B-B14F-4D97-AF65-F5344CB8AC3E}">
        <p14:creationId xmlns:p14="http://schemas.microsoft.com/office/powerpoint/2010/main" val="86975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3743240" y="1068671"/>
            <a:ext cx="4705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Romman" panose="020B0604020202020204" charset="0"/>
              </a:rPr>
              <a:t>Industry-Specific Tips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EBA7B-0393-4633-B09F-643730D8B79F}"/>
              </a:ext>
            </a:extLst>
          </p:cNvPr>
          <p:cNvSpPr/>
          <p:nvPr/>
        </p:nvSpPr>
        <p:spPr>
          <a:xfrm>
            <a:off x="647700" y="2278370"/>
            <a:ext cx="3486150" cy="22701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CORPORATE ENVIRONMENTS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 err="1">
                <a:ln/>
                <a:solidFill>
                  <a:schemeClr val="bg1"/>
                </a:solidFill>
              </a:rPr>
              <a:t>Opt</a:t>
            </a:r>
            <a:r>
              <a:rPr lang="en-US" sz="1600" b="1" dirty="0">
                <a:ln/>
                <a:solidFill>
                  <a:schemeClr val="bg1"/>
                </a:solidFill>
              </a:rPr>
              <a:t> for classic and conservative attire; suits, neutral colors, minimal accessories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ln/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ln/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5A492-F995-401B-B7A0-851B8243D2CD}"/>
              </a:ext>
            </a:extLst>
          </p:cNvPr>
          <p:cNvSpPr/>
          <p:nvPr/>
        </p:nvSpPr>
        <p:spPr>
          <a:xfrm>
            <a:off x="4352925" y="2253610"/>
            <a:ext cx="3486150" cy="22701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CREATIVE INDUSTRIES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/>
                <a:solidFill>
                  <a:schemeClr val="bg1"/>
                </a:solidFill>
              </a:rPr>
              <a:t>Allow for more individuality but still maintain a polished look; express yourself uniquely.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ln/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ln/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22D51D-0897-480D-851E-9D743AA0B6B6}"/>
              </a:ext>
            </a:extLst>
          </p:cNvPr>
          <p:cNvSpPr/>
          <p:nvPr/>
        </p:nvSpPr>
        <p:spPr>
          <a:xfrm>
            <a:off x="7839075" y="2253610"/>
            <a:ext cx="3486150" cy="1900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TECH AND STARTUPS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/>
                <a:solidFill>
                  <a:schemeClr val="bg1"/>
                </a:solidFill>
              </a:rPr>
              <a:t>More casual; balance comfort with professionalism– think smart casual.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ln/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AC9FF57-9214-48CE-88E4-557C674A5D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29076" y="4523719"/>
            <a:ext cx="2136000" cy="1424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0DA9B7C-5D68-4591-B6D4-16B932CD2F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187"/>
          <a:stretch/>
        </p:blipFill>
        <p:spPr>
          <a:xfrm>
            <a:off x="5966813" y="4672035"/>
            <a:ext cx="1514475" cy="12207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9E2090-5C30-4329-8548-4BDACE75B67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754" t="-733" r="35361" b="9190"/>
          <a:stretch/>
        </p:blipFill>
        <p:spPr>
          <a:xfrm>
            <a:off x="4619025" y="4672035"/>
            <a:ext cx="1514476" cy="12207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B6711F-BF6C-447E-813A-B68A89AD4E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418025" y="4262402"/>
            <a:ext cx="1366238" cy="182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229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3743240" y="1093430"/>
            <a:ext cx="470551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Romman" panose="020B0604020202020204" charset="0"/>
              </a:rPr>
              <a:t>Industry-Specific Tips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EBA7B-0393-4633-B09F-643730D8B79F}"/>
              </a:ext>
            </a:extLst>
          </p:cNvPr>
          <p:cNvSpPr/>
          <p:nvPr/>
        </p:nvSpPr>
        <p:spPr>
          <a:xfrm>
            <a:off x="526423" y="2166616"/>
            <a:ext cx="3216817" cy="263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HEALTHCARE AND SCIENCES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/>
                <a:solidFill>
                  <a:schemeClr val="bg1"/>
                </a:solidFill>
              </a:rPr>
              <a:t>Scrubs or lab coats are standard; ensure cleanliness and adhere to the specific dress code guidelines. 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ln/>
              <a:solidFill>
                <a:schemeClr val="bg1"/>
              </a:solidFill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ln/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75A492-F995-401B-B7A0-851B8243D2CD}"/>
              </a:ext>
            </a:extLst>
          </p:cNvPr>
          <p:cNvSpPr/>
          <p:nvPr/>
        </p:nvSpPr>
        <p:spPr>
          <a:xfrm>
            <a:off x="3931841" y="2139792"/>
            <a:ext cx="3827859" cy="22701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CUSTOMER-FACING ROLES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/>
                <a:solidFill>
                  <a:schemeClr val="bg1"/>
                </a:solidFill>
              </a:rPr>
              <a:t>Because of client interaction, prioritize a polished appearance; your attire contributes to the confidence and trust clients will have in your services.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ln/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22D51D-0897-480D-851E-9D743AA0B6B6}"/>
              </a:ext>
            </a:extLst>
          </p:cNvPr>
          <p:cNvSpPr/>
          <p:nvPr/>
        </p:nvSpPr>
        <p:spPr>
          <a:xfrm>
            <a:off x="8064500" y="2133284"/>
            <a:ext cx="3610768" cy="22701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1600" b="1" dirty="0">
                <a:ln/>
                <a:solidFill>
                  <a:schemeClr val="accent4">
                    <a:lumMod val="60000"/>
                    <a:lumOff val="40000"/>
                  </a:schemeClr>
                </a:solidFill>
              </a:rPr>
              <a:t>PUBLIC SERVICE AND GOVERNMENT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b="1" dirty="0">
                <a:ln/>
                <a:solidFill>
                  <a:schemeClr val="bg1"/>
                </a:solidFill>
              </a:rPr>
              <a:t>Government settings lean towards formal attire; follow established dress codes to maintain a respectful and authoritative image.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600" b="1" dirty="0">
              <a:ln/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F61593-FB9B-499F-8E17-C47286DAB8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407917" y="4748376"/>
            <a:ext cx="683349" cy="14691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87E924-1A0A-4F3A-A691-5ECC31F648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3015" t="3226" r="17755" b="7026"/>
          <a:stretch/>
        </p:blipFill>
        <p:spPr>
          <a:xfrm>
            <a:off x="2098050" y="4748376"/>
            <a:ext cx="683349" cy="14691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0233AB-49AE-4412-8FE2-FA7AA1C29E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731115" y="4748377"/>
            <a:ext cx="2202720" cy="14691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00A956-1AEB-4E36-9601-1F29BF237F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734932" y="4748376"/>
            <a:ext cx="2205609" cy="146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5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2627593" y="812188"/>
            <a:ext cx="69368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Romman" panose="020B0604020202020204" charset="0"/>
              </a:rPr>
              <a:t>Local Resources/Where to Shop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EBA7B-0393-4633-B09F-643730D8B79F}"/>
              </a:ext>
            </a:extLst>
          </p:cNvPr>
          <p:cNvSpPr/>
          <p:nvPr/>
        </p:nvSpPr>
        <p:spPr>
          <a:xfrm>
            <a:off x="897760" y="2217420"/>
            <a:ext cx="3788540" cy="14296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Thrift stores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Consignment shops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Churches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4C0D1C-DD59-434B-AB3B-8BAF571D363D}"/>
              </a:ext>
            </a:extLst>
          </p:cNvPr>
          <p:cNvSpPr/>
          <p:nvPr/>
        </p:nvSpPr>
        <p:spPr>
          <a:xfrm>
            <a:off x="5965060" y="2217420"/>
            <a:ext cx="4474340" cy="23529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H&amp;M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Walmart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Where hiring company indicates/advices. 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1"/>
                </a:solidFill>
              </a:rPr>
              <a:t>(Could also provide it sometimes.)</a:t>
            </a:r>
          </a:p>
        </p:txBody>
      </p:sp>
    </p:spTree>
    <p:extLst>
      <p:ext uri="{BB962C8B-B14F-4D97-AF65-F5344CB8AC3E}">
        <p14:creationId xmlns:p14="http://schemas.microsoft.com/office/powerpoint/2010/main" val="9685173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4866945" y="812188"/>
            <a:ext cx="24581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Romman" panose="020B0604020202020204" charset="0"/>
              </a:rPr>
              <a:t>Takeaways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EBA7B-0393-4633-B09F-643730D8B79F}"/>
              </a:ext>
            </a:extLst>
          </p:cNvPr>
          <p:cNvSpPr/>
          <p:nvPr/>
        </p:nvSpPr>
        <p:spPr>
          <a:xfrm>
            <a:off x="897760" y="2217420"/>
            <a:ext cx="10396480" cy="14296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It is not only about the clothes, but crafting a professional image.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Importance of consistency, industry awareness, and adaptability.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Small changes in attire can lead to significant importance in how you are perceived.</a:t>
            </a:r>
          </a:p>
        </p:txBody>
      </p:sp>
    </p:spTree>
    <p:extLst>
      <p:ext uri="{BB962C8B-B14F-4D97-AF65-F5344CB8AC3E}">
        <p14:creationId xmlns:p14="http://schemas.microsoft.com/office/powerpoint/2010/main" val="3148171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3266603" y="2705725"/>
            <a:ext cx="5658793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0" b="1" dirty="0">
                <a:ln/>
                <a:solidFill>
                  <a:schemeClr val="bg1"/>
                </a:solidFill>
                <a:latin typeface="Romman" panose="020B0604020202020204" charset="0"/>
              </a:rPr>
              <a:t>THANK YOU</a:t>
            </a:r>
            <a:r>
              <a:rPr lang="en-US" sz="8800" b="1" dirty="0">
                <a:ln/>
                <a:solidFill>
                  <a:schemeClr val="bg1"/>
                </a:solidFill>
                <a:latin typeface="Romman" panose="020B0604020202020204" charset="0"/>
              </a:rPr>
              <a:t>!</a:t>
            </a: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EB8ED198-4E76-4434-939A-26EDA210AFD6}"/>
              </a:ext>
            </a:extLst>
          </p:cNvPr>
          <p:cNvSpPr txBox="1"/>
          <p:nvPr/>
        </p:nvSpPr>
        <p:spPr>
          <a:xfrm>
            <a:off x="0" y="5641976"/>
            <a:ext cx="12192000" cy="317779"/>
          </a:xfrm>
          <a:prstGeom prst="rect">
            <a:avLst/>
          </a:prstGeom>
          <a:solidFill>
            <a:srgbClr val="1D6544"/>
          </a:solidFill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600"/>
              </a:lnSpc>
            </a:pPr>
            <a:endParaRPr lang="en-US" sz="2000" dirty="0">
              <a:solidFill>
                <a:srgbClr val="EDEDED"/>
              </a:solidFill>
              <a:latin typeface="Inter"/>
            </a:endParaRPr>
          </a:p>
        </p:txBody>
      </p:sp>
    </p:spTree>
    <p:extLst>
      <p:ext uri="{BB962C8B-B14F-4D97-AF65-F5344CB8AC3E}">
        <p14:creationId xmlns:p14="http://schemas.microsoft.com/office/powerpoint/2010/main" val="33232771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4182655" y="832809"/>
            <a:ext cx="382669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Romman" panose="020B0604020202020204" charset="0"/>
              </a:rPr>
              <a:t>Dress for Success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EBA7B-0393-4633-B09F-643730D8B79F}"/>
              </a:ext>
            </a:extLst>
          </p:cNvPr>
          <p:cNvSpPr/>
          <p:nvPr/>
        </p:nvSpPr>
        <p:spPr>
          <a:xfrm>
            <a:off x="719960" y="2127565"/>
            <a:ext cx="10396480" cy="11430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n/>
                <a:solidFill>
                  <a:schemeClr val="bg1"/>
                </a:solidFill>
              </a:rPr>
              <a:t>“Two things remain irretrievable: time and a first impression.”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n/>
                <a:solidFill>
                  <a:schemeClr val="bg1"/>
                </a:solidFill>
              </a:rPr>
              <a:t>- Cynthia Ozich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C13D01-3A45-48A7-9ACE-3AA0ECD661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6711" r="29050"/>
          <a:stretch/>
        </p:blipFill>
        <p:spPr>
          <a:xfrm>
            <a:off x="9478140" y="1438916"/>
            <a:ext cx="1346200" cy="36634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6FD48D3-CCC1-48C0-ADC7-2778EC4BB451}"/>
              </a:ext>
            </a:extLst>
          </p:cNvPr>
          <p:cNvSpPr/>
          <p:nvPr/>
        </p:nvSpPr>
        <p:spPr>
          <a:xfrm>
            <a:off x="719960" y="3924060"/>
            <a:ext cx="10396480" cy="114307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ln/>
                <a:solidFill>
                  <a:schemeClr val="bg1"/>
                </a:solidFill>
              </a:rPr>
              <a:t>“Dressing well is a form of good manners.”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ln/>
                <a:solidFill>
                  <a:schemeClr val="bg1"/>
                </a:solidFill>
              </a:rPr>
              <a:t>- Tom Ford</a:t>
            </a:r>
          </a:p>
        </p:txBody>
      </p:sp>
    </p:spTree>
    <p:extLst>
      <p:ext uri="{BB962C8B-B14F-4D97-AF65-F5344CB8AC3E}">
        <p14:creationId xmlns:p14="http://schemas.microsoft.com/office/powerpoint/2010/main" val="1947273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2048129" y="812188"/>
            <a:ext cx="809574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Romman" panose="020B0604020202020204" charset="0"/>
              </a:rPr>
              <a:t>The Power of Professional Attire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EBA7B-0393-4633-B09F-643730D8B79F}"/>
              </a:ext>
            </a:extLst>
          </p:cNvPr>
          <p:cNvSpPr/>
          <p:nvPr/>
        </p:nvSpPr>
        <p:spPr>
          <a:xfrm>
            <a:off x="897760" y="2217420"/>
            <a:ext cx="10396480" cy="41996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1"/>
                </a:solidFill>
              </a:rPr>
              <a:t>Confidence and Professional Perception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Look good feel good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Importance of first impressions</a:t>
            </a:r>
          </a:p>
          <a:p>
            <a:pPr lvl="1">
              <a:lnSpc>
                <a:spcPct val="150000"/>
              </a:lnSpc>
            </a:pPr>
            <a:endParaRPr lang="en-US" sz="2000" b="1" dirty="0">
              <a:ln/>
              <a:solidFill>
                <a:schemeClr val="bg1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1"/>
                </a:solidFill>
              </a:rPr>
              <a:t>Setting the Tone for Career Success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Nonverbal communication 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Make-or-break a job opportunity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Personal Branding (Ex. Chanel)</a:t>
            </a:r>
          </a:p>
          <a:p>
            <a:pPr marL="914400" lvl="1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>
              <a:ln/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F8E316-5EB8-487E-936D-0719FAC1FE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14505"/>
          <a:stretch/>
        </p:blipFill>
        <p:spPr>
          <a:xfrm>
            <a:off x="6898452" y="2450094"/>
            <a:ext cx="4142081" cy="28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0641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4073758" y="812188"/>
            <a:ext cx="404450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Romman" panose="020B0604020202020204" charset="0"/>
              </a:rPr>
              <a:t>Personal Branding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7166F63-4382-4681-8900-26F133E56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24600" y="2269304"/>
            <a:ext cx="4166749" cy="318051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2B5AAB5-86A1-4799-AAEE-77EFBA7CEB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362200" y="2169217"/>
            <a:ext cx="2730500" cy="338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27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3910634" y="812188"/>
            <a:ext cx="43707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Romman" panose="020B0604020202020204" charset="0"/>
              </a:rPr>
              <a:t>Dressing Guidelines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EBA7B-0393-4633-B09F-643730D8B79F}"/>
              </a:ext>
            </a:extLst>
          </p:cNvPr>
          <p:cNvSpPr/>
          <p:nvPr/>
        </p:nvSpPr>
        <p:spPr>
          <a:xfrm>
            <a:off x="897761" y="2235706"/>
            <a:ext cx="4931540" cy="37379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Appropriate Accessories/Colors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1"/>
                </a:solidFill>
              </a:rPr>
              <a:t>        Keep it simple and classy.</a:t>
            </a:r>
          </a:p>
          <a:p>
            <a:pPr marL="1371600" lvl="2" indent="-457200">
              <a:lnSpc>
                <a:spcPct val="150000"/>
              </a:lnSpc>
              <a:buFont typeface="+mj-lt"/>
              <a:buAutoNum type="arabicPeriod"/>
            </a:pPr>
            <a:endParaRPr lang="en-US" sz="2000" b="1" dirty="0">
              <a:ln/>
              <a:solidFill>
                <a:schemeClr val="bg1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Grooming and Personal Hygiene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1"/>
                </a:solidFill>
              </a:rPr>
              <a:t>        Makeup, hair, and fitting.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endParaRPr lang="en-US" sz="2000" b="1" dirty="0">
              <a:ln/>
              <a:solidFill>
                <a:schemeClr val="bg1"/>
              </a:solidFill>
            </a:endParaRPr>
          </a:p>
          <a:p>
            <a:pPr lvl="2">
              <a:lnSpc>
                <a:spcPct val="150000"/>
              </a:lnSpc>
            </a:pPr>
            <a:endParaRPr lang="en-US" sz="2000" b="1" dirty="0">
              <a:ln/>
              <a:solidFill>
                <a:schemeClr val="bg1"/>
              </a:solidFill>
            </a:endParaRPr>
          </a:p>
          <a:p>
            <a:pPr lvl="2">
              <a:lnSpc>
                <a:spcPct val="150000"/>
              </a:lnSpc>
            </a:pPr>
            <a:endParaRPr lang="en-US" sz="2000" b="1" dirty="0">
              <a:ln/>
              <a:solidFill>
                <a:schemeClr val="bg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CEA7B66-B3F5-4F47-BD35-739F225B6259}"/>
              </a:ext>
            </a:extLst>
          </p:cNvPr>
          <p:cNvSpPr/>
          <p:nvPr/>
        </p:nvSpPr>
        <p:spPr>
          <a:xfrm>
            <a:off x="6362701" y="1735059"/>
            <a:ext cx="4931540" cy="51229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endParaRPr lang="en-US" sz="2000" b="1" dirty="0">
              <a:ln/>
              <a:solidFill>
                <a:schemeClr val="bg1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 Footwear Matters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1"/>
                </a:solidFill>
              </a:rPr>
              <a:t>       Good condition &amp; appropriate style.</a:t>
            </a:r>
          </a:p>
          <a:p>
            <a:pPr marL="914400" lvl="1" indent="-457200">
              <a:lnSpc>
                <a:spcPct val="150000"/>
              </a:lnSpc>
              <a:buFont typeface="+mj-lt"/>
              <a:buAutoNum type="arabicPeriod"/>
            </a:pPr>
            <a:endParaRPr lang="en-US" sz="2000" b="1" dirty="0">
              <a:ln/>
              <a:solidFill>
                <a:schemeClr val="bg1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Dress for the Role You Want</a:t>
            </a:r>
          </a:p>
          <a:p>
            <a:pPr lvl="1"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1"/>
                </a:solidFill>
              </a:rPr>
              <a:t>      Your attire influences how others see   your professional ambitions.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>
              <a:ln/>
              <a:solidFill>
                <a:schemeClr val="bg1"/>
              </a:solidFill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2000" b="1" dirty="0">
              <a:ln/>
              <a:solidFill>
                <a:schemeClr val="bg1"/>
              </a:solidFill>
            </a:endParaRPr>
          </a:p>
          <a:p>
            <a:pPr lvl="2">
              <a:lnSpc>
                <a:spcPct val="150000"/>
              </a:lnSpc>
            </a:pPr>
            <a:endParaRPr lang="en-US" sz="2000" b="1" dirty="0">
              <a:ln/>
              <a:solidFill>
                <a:schemeClr val="bg1"/>
              </a:solidFill>
            </a:endParaRPr>
          </a:p>
          <a:p>
            <a:pPr lvl="2">
              <a:lnSpc>
                <a:spcPct val="150000"/>
              </a:lnSpc>
            </a:pPr>
            <a:endParaRPr lang="en-US" sz="2000" b="1" dirty="0">
              <a:ln/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20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3973848" y="812188"/>
            <a:ext cx="42443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Romman" panose="020B0604020202020204" charset="0"/>
              </a:rPr>
              <a:t>Common Mistakes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DEBA7B-0393-4633-B09F-643730D8B79F}"/>
              </a:ext>
            </a:extLst>
          </p:cNvPr>
          <p:cNvSpPr/>
          <p:nvPr/>
        </p:nvSpPr>
        <p:spPr>
          <a:xfrm>
            <a:off x="897760" y="2217420"/>
            <a:ext cx="10396480" cy="32762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Inappropriate Attire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Poor Grooming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Overly Trendy Outfits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Mismatched Accessories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Ignoring Industry Norms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Ill-Fitting Clothing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ln/>
                <a:solidFill>
                  <a:schemeClr val="bg1"/>
                </a:solidFill>
              </a:rPr>
              <a:t>Ignoring Occasion Appropriateness </a:t>
            </a:r>
          </a:p>
        </p:txBody>
      </p:sp>
    </p:spTree>
    <p:extLst>
      <p:ext uri="{BB962C8B-B14F-4D97-AF65-F5344CB8AC3E}">
        <p14:creationId xmlns:p14="http://schemas.microsoft.com/office/powerpoint/2010/main" val="488037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1591027" y="812188"/>
            <a:ext cx="90099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Romman" panose="020B0604020202020204" charset="0"/>
              </a:rPr>
              <a:t>Examples of Multiple Professional Setting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87F7E8-8E59-44D8-9C3C-89F1B1316D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7705"/>
          <a:stretch/>
        </p:blipFill>
        <p:spPr>
          <a:xfrm>
            <a:off x="608505" y="1800224"/>
            <a:ext cx="3608040" cy="29692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0BABEC3-0AA1-427F-80B4-07411FF8BAF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2083" t="4441" r="5499" b="6223"/>
          <a:stretch/>
        </p:blipFill>
        <p:spPr>
          <a:xfrm>
            <a:off x="8419377" y="1794162"/>
            <a:ext cx="1410423" cy="29277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2E0A7F-8DEA-44AA-B87F-760012F79E2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9892" r="11548"/>
          <a:stretch/>
        </p:blipFill>
        <p:spPr>
          <a:xfrm>
            <a:off x="9991725" y="1795019"/>
            <a:ext cx="1511517" cy="29277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C7889EF-9A9B-4F1E-BAA8-FF5C8BBDF71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5850" r="8579"/>
          <a:stretch/>
        </p:blipFill>
        <p:spPr>
          <a:xfrm>
            <a:off x="4365794" y="1784677"/>
            <a:ext cx="1692106" cy="29657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A657316-A8E4-4840-9277-26E7B39C48D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337044" y="1765572"/>
            <a:ext cx="921799" cy="29657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E5FB510-A276-4F82-B1B7-FE3703483C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6214366" y="1770698"/>
            <a:ext cx="968009" cy="2965789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D71D2E0-98EB-4420-BC12-8AD1E8ABDE42}"/>
              </a:ext>
            </a:extLst>
          </p:cNvPr>
          <p:cNvSpPr/>
          <p:nvPr/>
        </p:nvSpPr>
        <p:spPr>
          <a:xfrm>
            <a:off x="204514" y="4966713"/>
            <a:ext cx="10396480" cy="9679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lvl="1" algn="ctr">
              <a:lnSpc>
                <a:spcPct val="150000"/>
              </a:lnSpc>
            </a:pPr>
            <a:r>
              <a:rPr lang="en-US" sz="2000" b="1" dirty="0">
                <a:ln/>
                <a:solidFill>
                  <a:schemeClr val="bg1"/>
                </a:solidFill>
              </a:rPr>
              <a:t>There will be different occasions which require different levels of formality such as:  Business Casual, Business Professional, or Business Formal.</a:t>
            </a:r>
          </a:p>
        </p:txBody>
      </p:sp>
    </p:spTree>
    <p:extLst>
      <p:ext uri="{BB962C8B-B14F-4D97-AF65-F5344CB8AC3E}">
        <p14:creationId xmlns:p14="http://schemas.microsoft.com/office/powerpoint/2010/main" val="1698799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967FFA8-117F-4DFB-A168-547152717E39}"/>
              </a:ext>
            </a:extLst>
          </p:cNvPr>
          <p:cNvSpPr/>
          <p:nvPr/>
        </p:nvSpPr>
        <p:spPr>
          <a:xfrm>
            <a:off x="4899981" y="812188"/>
            <a:ext cx="23920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/>
                <a:solidFill>
                  <a:schemeClr val="accent4"/>
                </a:solidFill>
                <a:latin typeface="Romman" panose="020B0604020202020204" charset="0"/>
              </a:rPr>
              <a:t>Continued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E82087-2E0C-490F-9B58-5D04FB239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71726" y="812188"/>
            <a:ext cx="7219950" cy="5333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69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77848DC-78DD-4947-8B20-B2837404A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3426" y="602818"/>
            <a:ext cx="7340347" cy="565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712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11195</TotalTime>
  <Words>381</Words>
  <Application>Microsoft Office PowerPoint</Application>
  <PresentationFormat>Widescreen</PresentationFormat>
  <Paragraphs>81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Inter</vt:lpstr>
      <vt:lpstr>Romman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Obed Guerrero</dc:creator>
  <cp:lastModifiedBy>Denise Flores</cp:lastModifiedBy>
  <cp:revision>88</cp:revision>
  <dcterms:created xsi:type="dcterms:W3CDTF">2022-11-03T15:32:46Z</dcterms:created>
  <dcterms:modified xsi:type="dcterms:W3CDTF">2025-06-05T19:28:54Z</dcterms:modified>
</cp:coreProperties>
</file>